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autoCompressPictures="0">
  <p:sldMasterIdLst>
    <p:sldMasterId id="2147483732" r:id="rId1"/>
  </p:sldMasterIdLst>
  <p:notesMasterIdLst>
    <p:notesMasterId r:id="rId7"/>
  </p:notesMasterIdLst>
  <p:sldIdLst>
    <p:sldId id="256" r:id="rId2"/>
    <p:sldId id="257" r:id="rId3"/>
    <p:sldId id="258" r:id="rId4"/>
    <p:sldId id="264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2471"/>
    <a:srgbClr val="F7D901"/>
    <a:srgbClr val="22963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744"/>
    <p:restoredTop sz="75899"/>
  </p:normalViewPr>
  <p:slideViewPr>
    <p:cSldViewPr snapToGrid="0" snapToObjects="1">
      <p:cViewPr varScale="1">
        <p:scale>
          <a:sx n="74" d="100"/>
          <a:sy n="74" d="100"/>
        </p:scale>
        <p:origin x="200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gif>
</file>

<file path=ppt/media/image4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AC301B-EB87-C044-8AA7-69CAAB41DD12}" type="datetimeFigureOut">
              <a:rPr lang="en-US" smtClean="0"/>
              <a:t>12/17/20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593EC3-076E-004F-9D73-A552387C10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602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One of the nine largest emerging and developing economies by either nominal or PPP-adjusted GDP</a:t>
            </a:r>
          </a:p>
          <a:p>
            <a:endParaRPr lang="en-US" dirty="0"/>
          </a:p>
          <a:p>
            <a:r>
              <a:rPr lang="en-US" dirty="0"/>
              <a:t>So let’s have a look at the map of Brazil</a:t>
            </a:r>
          </a:p>
          <a:p>
            <a:endParaRPr lang="en-US" dirty="0"/>
          </a:p>
          <a:p>
            <a:r>
              <a:rPr lang="en-US" dirty="0"/>
              <a:t>Keeping in mind that we are in un </a:t>
            </a:r>
            <a:r>
              <a:rPr lang="en-US" dirty="0" err="1"/>
              <a:t>país</a:t>
            </a:r>
            <a:r>
              <a:rPr lang="en-US" dirty="0"/>
              <a:t> tropical, as the song said, we have a </a:t>
            </a:r>
            <a:r>
              <a:rPr lang="en-US" dirty="0" err="1"/>
              <a:t>looooooot</a:t>
            </a:r>
            <a:r>
              <a:rPr lang="en-US" dirty="0"/>
              <a:t> of green.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Since we don’t want to bother our Amazonian friends (GIFS sloth and Amazonians), the coast doesn’t seem a bad place to locate our warehouse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593EC3-076E-004F-9D73-A552387C102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90507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593EC3-076E-004F-9D73-A552387C102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9727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593EC3-076E-004F-9D73-A552387C102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45609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46285-262A-C848-94D5-1B0EC7AD1BDE}" type="datetime1">
              <a:rPr lang="en-US" smtClean="0"/>
              <a:t>12/17/20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49050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FBB89-128A-B343-8998-813E158C60DB}" type="datetime1">
              <a:rPr lang="en-US" smtClean="0"/>
              <a:t>12/17/20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6819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7AA06-1BF6-AE45-B077-B7D4A8EB7C47}" type="datetime1">
              <a:rPr lang="en-US" smtClean="0"/>
              <a:t>12/17/20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299276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9238B-B313-3347-8EE2-DB2E58E7158D}" type="datetime1">
              <a:rPr lang="en-US" smtClean="0"/>
              <a:t>12/17/20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81082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8319B5-52B8-7949-AB69-2E24F0BBEDE2}" type="datetime1">
              <a:rPr lang="en-US" smtClean="0"/>
              <a:t>12/17/20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413587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C76558-593C-B047-826D-E0E73472BAD2}" type="datetime1">
              <a:rPr lang="en-US" smtClean="0"/>
              <a:t>12/17/20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3781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186B0-685C-A64B-801E-538FF2A752C9}" type="datetime1">
              <a:rPr lang="en-US" smtClean="0"/>
              <a:t>12/17/20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9813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B1382D-A1AC-9243-AB66-CCAF8CB42D99}" type="datetime1">
              <a:rPr lang="en-US" smtClean="0"/>
              <a:t>12/17/20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05224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894A-6008-B94E-BB38-CC2386D37F4F}" type="datetime1">
              <a:rPr lang="en-US" smtClean="0"/>
              <a:t>12/17/20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35039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E021F-ECF6-BC45-A8D3-B4157EE94965}" type="datetime1">
              <a:rPr lang="en-US" smtClean="0"/>
              <a:t>12/17/20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2574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883DC-4D1B-534C-8826-F7A25D736686}" type="datetime1">
              <a:rPr lang="en-US" smtClean="0"/>
              <a:t>12/17/20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70394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3EA38C-AAD2-6B47-A079-B71BB3A49CFE}" type="datetime1">
              <a:rPr lang="en-US" smtClean="0"/>
              <a:t>12/17/20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75420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EE60DF-4538-8E49-B326-C397F30ED095}" type="datetime1">
              <a:rPr lang="en-US" smtClean="0"/>
              <a:t>12/17/20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32541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F1336-7524-3A4F-8A74-3B7F87BFCBB9}" type="datetime1">
              <a:rPr lang="en-US" smtClean="0"/>
              <a:t>12/17/20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08517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60A1BE-B573-0747-9354-CAF156C8AC4C}" type="datetime1">
              <a:rPr lang="en-US" smtClean="0"/>
              <a:t>12/17/20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3563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687668-14F3-4C4E-A934-48D67864C1B0}" type="datetime1">
              <a:rPr lang="en-US" smtClean="0"/>
              <a:t>12/17/20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5383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EC1CD2-AB5B-2B41-9D7B-EBACE6856BED}" type="datetime1">
              <a:rPr lang="en-US" smtClean="0"/>
              <a:t>12/17/20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13621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public.tableau.com/profile/maria.eugenia.martin.fuentes#!/vizhome/ExpandingintoBrazil-Whereshouldbethewarehouse/Presentation" TargetMode="External"/><Relationship Id="rId7" Type="http://schemas.openxmlformats.org/officeDocument/2006/relationships/image" Target="../media/image4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gif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olistbr/brazilian-ecommerce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ata.world/properati/real-estate-listings-brazi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4000"/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01791-BBC2-1E4F-B5BF-83698CB6E8A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Expanding into Brazil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95B7EC-DABF-7A43-A074-826BC041A5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883039"/>
          </a:xfrm>
        </p:spPr>
        <p:txBody>
          <a:bodyPr>
            <a:normAutofit fontScale="70000" lnSpcReduction="20000"/>
          </a:bodyPr>
          <a:lstStyle/>
          <a:p>
            <a:r>
              <a:rPr lang="en-US" sz="3700" dirty="0"/>
              <a:t>Where should be located the warehouse for an ecommerce business?</a:t>
            </a:r>
          </a:p>
          <a:p>
            <a:r>
              <a:rPr lang="en-US" dirty="0"/>
              <a:t>María Eugenia Martín Fuentes</a:t>
            </a:r>
          </a:p>
          <a:p>
            <a:r>
              <a:rPr lang="en-US" dirty="0"/>
              <a:t>Data Analytics Bootcamp</a:t>
            </a:r>
          </a:p>
          <a:p>
            <a:r>
              <a:rPr lang="en-US" dirty="0"/>
              <a:t>17</a:t>
            </a:r>
            <a:r>
              <a:rPr lang="en-US" baseline="30000" dirty="0"/>
              <a:t>th</a:t>
            </a:r>
            <a:r>
              <a:rPr lang="en-US" dirty="0"/>
              <a:t> December 2020</a:t>
            </a:r>
          </a:p>
          <a:p>
            <a:r>
              <a:rPr lang="en-US" dirty="0" err="1"/>
              <a:t>Ironhack</a:t>
            </a:r>
            <a:r>
              <a:rPr lang="en-US" dirty="0"/>
              <a:t> Berlin</a:t>
            </a:r>
          </a:p>
        </p:txBody>
      </p:sp>
    </p:spTree>
    <p:extLst>
      <p:ext uri="{BB962C8B-B14F-4D97-AF65-F5344CB8AC3E}">
        <p14:creationId xmlns:p14="http://schemas.microsoft.com/office/powerpoint/2010/main" val="28773266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FBDB3-407B-624D-AB36-AB8A751CFA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7D15B9-E973-EA4F-939C-BEA06A8FBD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little bit about Brazil</a:t>
            </a:r>
          </a:p>
          <a:p>
            <a:r>
              <a:rPr lang="en-US" dirty="0"/>
              <a:t>Which is the best location for a warehouse?</a:t>
            </a:r>
          </a:p>
          <a:p>
            <a:pPr lvl="1"/>
            <a:r>
              <a:rPr lang="en-US" dirty="0"/>
              <a:t>Where are the most of the customers?</a:t>
            </a:r>
          </a:p>
          <a:p>
            <a:pPr lvl="1"/>
            <a:r>
              <a:rPr lang="en-US" dirty="0"/>
              <a:t>Delivery time</a:t>
            </a:r>
          </a:p>
          <a:p>
            <a:pPr lvl="1"/>
            <a:r>
              <a:rPr lang="en-US" dirty="0"/>
              <a:t>Money, money, money</a:t>
            </a:r>
          </a:p>
          <a:p>
            <a:r>
              <a:rPr lang="en-US" dirty="0"/>
              <a:t>Conclusions</a:t>
            </a:r>
          </a:p>
          <a:p>
            <a:r>
              <a:rPr lang="en-US" dirty="0"/>
              <a:t>Other aspects</a:t>
            </a:r>
          </a:p>
          <a:p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6672A99-8162-7340-A817-E475BAEE5232}"/>
              </a:ext>
            </a:extLst>
          </p:cNvPr>
          <p:cNvGrpSpPr/>
          <p:nvPr/>
        </p:nvGrpSpPr>
        <p:grpSpPr>
          <a:xfrm>
            <a:off x="8726861" y="5984082"/>
            <a:ext cx="794479" cy="479685"/>
            <a:chOff x="8726861" y="5984082"/>
            <a:chExt cx="794479" cy="479685"/>
          </a:xfrm>
        </p:grpSpPr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9C68A521-A445-1F4E-8692-5E5A2654AE44}"/>
                </a:ext>
              </a:extLst>
            </p:cNvPr>
            <p:cNvSpPr/>
            <p:nvPr/>
          </p:nvSpPr>
          <p:spPr>
            <a:xfrm>
              <a:off x="8726861" y="5984082"/>
              <a:ext cx="794479" cy="479685"/>
            </a:xfrm>
            <a:prstGeom prst="roundRect">
              <a:avLst/>
            </a:prstGeom>
            <a:solidFill>
              <a:srgbClr val="229637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Diamond 4">
              <a:extLst>
                <a:ext uri="{FF2B5EF4-FFF2-40B4-BE49-F238E27FC236}">
                  <a16:creationId xmlns:a16="http://schemas.microsoft.com/office/drawing/2014/main" id="{5399F75E-BB4F-D047-9B54-20C06E714180}"/>
                </a:ext>
              </a:extLst>
            </p:cNvPr>
            <p:cNvSpPr/>
            <p:nvPr/>
          </p:nvSpPr>
          <p:spPr>
            <a:xfrm>
              <a:off x="8726861" y="5984082"/>
              <a:ext cx="794479" cy="479685"/>
            </a:xfrm>
            <a:prstGeom prst="diamond">
              <a:avLst/>
            </a:prstGeom>
            <a:solidFill>
              <a:srgbClr val="F7D90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fld id="{6506FE1A-2B21-7D45-8746-97725052EFE3}" type="slidenum">
                <a:rPr lang="en-US" smtClean="0">
                  <a:solidFill>
                    <a:srgbClr val="002471"/>
                  </a:solidFill>
                </a:rPr>
                <a:t>1</a:t>
              </a:fld>
              <a:endParaRPr lang="en-US" dirty="0">
                <a:solidFill>
                  <a:srgbClr val="00247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609129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8E7D7-67FE-8A49-90D3-CF1499A72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little bit about Brazil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56D778-1048-E047-8AEB-AAD832E85E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3840878" cy="3880773"/>
          </a:xfrm>
        </p:spPr>
        <p:txBody>
          <a:bodyPr/>
          <a:lstStyle/>
          <a:p>
            <a:r>
              <a:rPr lang="en-US" dirty="0"/>
              <a:t>The largest country in both South America and Latin America</a:t>
            </a:r>
          </a:p>
          <a:p>
            <a:r>
              <a:rPr lang="en-US" dirty="0"/>
              <a:t>One of the nine largest emerging and developing economies</a:t>
            </a:r>
          </a:p>
          <a:p>
            <a:r>
              <a:rPr lang="en-US" dirty="0"/>
              <a:t>212 million people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8AA036CC-96F5-C646-9E2F-4279D78AC526}"/>
              </a:ext>
            </a:extLst>
          </p:cNvPr>
          <p:cNvGrpSpPr/>
          <p:nvPr/>
        </p:nvGrpSpPr>
        <p:grpSpPr>
          <a:xfrm>
            <a:off x="8726861" y="5984082"/>
            <a:ext cx="794479" cy="479685"/>
            <a:chOff x="8726861" y="5984082"/>
            <a:chExt cx="794479" cy="479685"/>
          </a:xfrm>
        </p:grpSpPr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203FF5D3-DC9A-6945-A4C8-3AEBCA5DE759}"/>
                </a:ext>
              </a:extLst>
            </p:cNvPr>
            <p:cNvSpPr/>
            <p:nvPr/>
          </p:nvSpPr>
          <p:spPr>
            <a:xfrm>
              <a:off x="8726861" y="5984082"/>
              <a:ext cx="794479" cy="479685"/>
            </a:xfrm>
            <a:prstGeom prst="roundRect">
              <a:avLst/>
            </a:prstGeom>
            <a:solidFill>
              <a:srgbClr val="229637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Diamond 7">
              <a:extLst>
                <a:ext uri="{FF2B5EF4-FFF2-40B4-BE49-F238E27FC236}">
                  <a16:creationId xmlns:a16="http://schemas.microsoft.com/office/drawing/2014/main" id="{B064187E-D4C3-7544-A6C1-31E539BD9D06}"/>
                </a:ext>
              </a:extLst>
            </p:cNvPr>
            <p:cNvSpPr/>
            <p:nvPr/>
          </p:nvSpPr>
          <p:spPr>
            <a:xfrm>
              <a:off x="8726861" y="5984082"/>
              <a:ext cx="794479" cy="479685"/>
            </a:xfrm>
            <a:prstGeom prst="diamond">
              <a:avLst/>
            </a:prstGeom>
            <a:solidFill>
              <a:srgbClr val="F7D90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fld id="{E9D69E65-8AA7-CD41-A4F7-E4AB02352C4B}" type="slidenum">
                <a:rPr lang="en-US" smtClean="0">
                  <a:solidFill>
                    <a:srgbClr val="002471"/>
                  </a:solidFill>
                </a:rPr>
                <a:t>2</a:t>
              </a:fld>
              <a:endParaRPr lang="en-US" dirty="0">
                <a:solidFill>
                  <a:srgbClr val="002471"/>
                </a:solidFill>
              </a:endParaRPr>
            </a:p>
          </p:txBody>
        </p:sp>
      </p:grpSp>
      <p:pic>
        <p:nvPicPr>
          <p:cNvPr id="9" name="slide2" descr="Brazil">
            <a:hlinkClick r:id="rId3"/>
            <a:extLst>
              <a:ext uri="{FF2B5EF4-FFF2-40B4-BE49-F238E27FC236}">
                <a16:creationId xmlns:a16="http://schemas.microsoft.com/office/drawing/2014/main" id="{2233FE7A-22D7-054A-B903-CDCF3D642AA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795" r="36529" b="3590"/>
          <a:stretch/>
        </p:blipFill>
        <p:spPr>
          <a:xfrm>
            <a:off x="4364657" y="1485448"/>
            <a:ext cx="4675780" cy="43835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1FA8FBC-C40C-A34E-9A98-8BEF72FB469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8320" y="4604597"/>
            <a:ext cx="2427062" cy="185917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56BB81E-5CE3-6B40-B491-60E42AAC928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68861" y="4977442"/>
            <a:ext cx="2876730" cy="1225274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720551FB-8C32-674E-910A-DDDC4CB2EEF7}"/>
              </a:ext>
            </a:extLst>
          </p:cNvPr>
          <p:cNvCxnSpPr/>
          <p:nvPr/>
        </p:nvCxnSpPr>
        <p:spPr>
          <a:xfrm flipV="1">
            <a:off x="3015382" y="2650435"/>
            <a:ext cx="3687165" cy="1954162"/>
          </a:xfrm>
          <a:prstGeom prst="straightConnector1">
            <a:avLst/>
          </a:prstGeom>
          <a:ln w="28575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FCF6DA9-CF8C-5545-A679-9D6FBAB7FE9D}"/>
              </a:ext>
            </a:extLst>
          </p:cNvPr>
          <p:cNvCxnSpPr>
            <a:cxnSpLocks/>
          </p:cNvCxnSpPr>
          <p:nvPr/>
        </p:nvCxnSpPr>
        <p:spPr>
          <a:xfrm flipV="1">
            <a:off x="4858964" y="2806248"/>
            <a:ext cx="1843583" cy="2143207"/>
          </a:xfrm>
          <a:prstGeom prst="straightConnector1">
            <a:avLst/>
          </a:prstGeom>
          <a:ln w="28575">
            <a:solidFill>
              <a:schemeClr val="accent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4307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60A9D4-ED3C-124A-8508-7257DCAC0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B2A01D60-12FA-624A-B740-03D3F1712E6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83836000"/>
              </p:ext>
            </p:extLst>
          </p:nvPr>
        </p:nvGraphicFramePr>
        <p:xfrm>
          <a:off x="1161506" y="2108829"/>
          <a:ext cx="8112495" cy="39072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2499">
                  <a:extLst>
                    <a:ext uri="{9D8B030D-6E8A-4147-A177-3AD203B41FA5}">
                      <a16:colId xmlns:a16="http://schemas.microsoft.com/office/drawing/2014/main" val="2619783380"/>
                    </a:ext>
                  </a:extLst>
                </a:gridCol>
                <a:gridCol w="1622499">
                  <a:extLst>
                    <a:ext uri="{9D8B030D-6E8A-4147-A177-3AD203B41FA5}">
                      <a16:colId xmlns:a16="http://schemas.microsoft.com/office/drawing/2014/main" val="2145545606"/>
                    </a:ext>
                  </a:extLst>
                </a:gridCol>
                <a:gridCol w="1622499">
                  <a:extLst>
                    <a:ext uri="{9D8B030D-6E8A-4147-A177-3AD203B41FA5}">
                      <a16:colId xmlns:a16="http://schemas.microsoft.com/office/drawing/2014/main" val="3591251406"/>
                    </a:ext>
                  </a:extLst>
                </a:gridCol>
                <a:gridCol w="1622499">
                  <a:extLst>
                    <a:ext uri="{9D8B030D-6E8A-4147-A177-3AD203B41FA5}">
                      <a16:colId xmlns:a16="http://schemas.microsoft.com/office/drawing/2014/main" val="1725224757"/>
                    </a:ext>
                  </a:extLst>
                </a:gridCol>
                <a:gridCol w="1622499">
                  <a:extLst>
                    <a:ext uri="{9D8B030D-6E8A-4147-A177-3AD203B41FA5}">
                      <a16:colId xmlns:a16="http://schemas.microsoft.com/office/drawing/2014/main" val="2387568988"/>
                    </a:ext>
                  </a:extLst>
                </a:gridCol>
              </a:tblGrid>
              <a:tr h="781447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São Paulo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dirty="0"/>
                        <a:t>Minas Gerais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Rio de Janeiro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Rio Grande do Sul</a:t>
                      </a:r>
                      <a:endParaRPr lang="en-US" dirty="0">
                        <a:highlight>
                          <a:srgbClr val="FFFF00"/>
                        </a:highlight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00174902"/>
                  </a:ext>
                </a:extLst>
              </a:tr>
              <a:tr h="781447">
                <a:tc>
                  <a:txBody>
                    <a:bodyPr/>
                    <a:lstStyle/>
                    <a:p>
                      <a:r>
                        <a:rPr lang="en-US" dirty="0"/>
                        <a:t>Number of customers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✓✓✓✓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✓✓✓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✓✓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✓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8839847"/>
                  </a:ext>
                </a:extLst>
              </a:tr>
              <a:tr h="781447">
                <a:tc>
                  <a:txBody>
                    <a:bodyPr/>
                    <a:lstStyle/>
                    <a:p>
                      <a:r>
                        <a:rPr lang="en-US" dirty="0"/>
                        <a:t>Real estate pricing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✓✓✓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✓✓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✓✓✓✓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1524718"/>
                  </a:ext>
                </a:extLst>
              </a:tr>
              <a:tr h="781447">
                <a:tc>
                  <a:txBody>
                    <a:bodyPr/>
                    <a:lstStyle/>
                    <a:p>
                      <a:r>
                        <a:rPr lang="en-US" dirty="0"/>
                        <a:t>Delivery time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✓✓✓✓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✓✓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✓✓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✓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78966977"/>
                  </a:ext>
                </a:extLst>
              </a:tr>
              <a:tr h="781447">
                <a:tc>
                  <a:txBody>
                    <a:bodyPr/>
                    <a:lstStyle/>
                    <a:p>
                      <a:r>
                        <a:rPr lang="en-US" b="1" dirty="0"/>
                        <a:t>Results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9 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8 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6 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6 ✓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09380233"/>
                  </a:ext>
                </a:extLst>
              </a:tr>
            </a:tbl>
          </a:graphicData>
        </a:graphic>
      </p:graphicFrame>
      <p:grpSp>
        <p:nvGrpSpPr>
          <p:cNvPr id="4" name="Group 3">
            <a:extLst>
              <a:ext uri="{FF2B5EF4-FFF2-40B4-BE49-F238E27FC236}">
                <a16:creationId xmlns:a16="http://schemas.microsoft.com/office/drawing/2014/main" id="{3473E735-AFF6-A843-9D03-35B8DBBEE155}"/>
              </a:ext>
            </a:extLst>
          </p:cNvPr>
          <p:cNvGrpSpPr/>
          <p:nvPr/>
        </p:nvGrpSpPr>
        <p:grpSpPr>
          <a:xfrm>
            <a:off x="8726861" y="5984082"/>
            <a:ext cx="794479" cy="479685"/>
            <a:chOff x="8726861" y="5984082"/>
            <a:chExt cx="794479" cy="479685"/>
          </a:xfrm>
        </p:grpSpPr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833F93C6-F9F4-AD4E-912A-6E2093E7FEBC}"/>
                </a:ext>
              </a:extLst>
            </p:cNvPr>
            <p:cNvSpPr/>
            <p:nvPr/>
          </p:nvSpPr>
          <p:spPr>
            <a:xfrm>
              <a:off x="8726861" y="5984082"/>
              <a:ext cx="794479" cy="479685"/>
            </a:xfrm>
            <a:prstGeom prst="roundRect">
              <a:avLst/>
            </a:prstGeom>
            <a:solidFill>
              <a:srgbClr val="229637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Diamond 5">
              <a:extLst>
                <a:ext uri="{FF2B5EF4-FFF2-40B4-BE49-F238E27FC236}">
                  <a16:creationId xmlns:a16="http://schemas.microsoft.com/office/drawing/2014/main" id="{393BB6D9-6337-9643-B295-3E15A7849B99}"/>
                </a:ext>
              </a:extLst>
            </p:cNvPr>
            <p:cNvSpPr/>
            <p:nvPr/>
          </p:nvSpPr>
          <p:spPr>
            <a:xfrm>
              <a:off x="8726861" y="5984082"/>
              <a:ext cx="794479" cy="479685"/>
            </a:xfrm>
            <a:prstGeom prst="diamond">
              <a:avLst/>
            </a:prstGeom>
            <a:solidFill>
              <a:srgbClr val="F7D90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fld id="{6506FE1A-2B21-7D45-8746-97725052EFE3}" type="slidenum">
                <a:rPr lang="en-US" smtClean="0">
                  <a:solidFill>
                    <a:srgbClr val="002471"/>
                  </a:solidFill>
                </a:rPr>
                <a:t>3</a:t>
              </a:fld>
              <a:endParaRPr lang="en-US" dirty="0">
                <a:solidFill>
                  <a:srgbClr val="00247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287005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60A9D4-ED3C-124A-8508-7257DCAC0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aspects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7CC52D-5B75-894F-A3D8-0F3C9FB6C5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Conclusions based on these datasets:</a:t>
            </a:r>
            <a:endParaRPr lang="en-US" dirty="0"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lvl="1"/>
            <a:r>
              <a:rPr lang="en-US" dirty="0">
                <a:hlinkClick r:id="rId3"/>
              </a:rPr>
              <a:t>Real dataset from Olist in Kaggle 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Real estate listings in Brazil from Dataworld</a:t>
            </a:r>
            <a:endParaRPr lang="en-US" dirty="0"/>
          </a:p>
          <a:p>
            <a:r>
              <a:rPr lang="en-US" dirty="0"/>
              <a:t>Room for improvement:</a:t>
            </a:r>
          </a:p>
          <a:p>
            <a:pPr lvl="1"/>
            <a:r>
              <a:rPr lang="en-US" dirty="0"/>
              <a:t>Finding more date about industrial estate in Brazil</a:t>
            </a:r>
          </a:p>
          <a:p>
            <a:pPr lvl="1"/>
            <a:r>
              <a:rPr lang="en-US" dirty="0"/>
              <a:t>Checking weather conditions</a:t>
            </a:r>
          </a:p>
          <a:p>
            <a:pPr lvl="1"/>
            <a:r>
              <a:rPr lang="en-US" dirty="0"/>
              <a:t>Checking transport</a:t>
            </a:r>
          </a:p>
          <a:p>
            <a:pPr lvl="1"/>
            <a:r>
              <a:rPr lang="en-US" dirty="0"/>
              <a:t>Inferential statistics</a:t>
            </a:r>
          </a:p>
          <a:p>
            <a:pPr lvl="1"/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473E735-AFF6-A843-9D03-35B8DBBEE155}"/>
              </a:ext>
            </a:extLst>
          </p:cNvPr>
          <p:cNvGrpSpPr/>
          <p:nvPr/>
        </p:nvGrpSpPr>
        <p:grpSpPr>
          <a:xfrm>
            <a:off x="8726861" y="5984082"/>
            <a:ext cx="794479" cy="479685"/>
            <a:chOff x="8726861" y="5984082"/>
            <a:chExt cx="794479" cy="479685"/>
          </a:xfrm>
        </p:grpSpPr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833F93C6-F9F4-AD4E-912A-6E2093E7FEBC}"/>
                </a:ext>
              </a:extLst>
            </p:cNvPr>
            <p:cNvSpPr/>
            <p:nvPr/>
          </p:nvSpPr>
          <p:spPr>
            <a:xfrm>
              <a:off x="8726861" y="5984082"/>
              <a:ext cx="794479" cy="479685"/>
            </a:xfrm>
            <a:prstGeom prst="roundRect">
              <a:avLst/>
            </a:prstGeom>
            <a:solidFill>
              <a:srgbClr val="229637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Diamond 5">
              <a:extLst>
                <a:ext uri="{FF2B5EF4-FFF2-40B4-BE49-F238E27FC236}">
                  <a16:creationId xmlns:a16="http://schemas.microsoft.com/office/drawing/2014/main" id="{393BB6D9-6337-9643-B295-3E15A7849B99}"/>
                </a:ext>
              </a:extLst>
            </p:cNvPr>
            <p:cNvSpPr/>
            <p:nvPr/>
          </p:nvSpPr>
          <p:spPr>
            <a:xfrm>
              <a:off x="8726861" y="5984082"/>
              <a:ext cx="794479" cy="479685"/>
            </a:xfrm>
            <a:prstGeom prst="diamond">
              <a:avLst/>
            </a:prstGeom>
            <a:solidFill>
              <a:srgbClr val="F7D90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fld id="{6506FE1A-2B21-7D45-8746-97725052EFE3}" type="slidenum">
                <a:rPr lang="en-US" smtClean="0">
                  <a:solidFill>
                    <a:srgbClr val="002471"/>
                  </a:solidFill>
                </a:rPr>
                <a:t>4</a:t>
              </a:fld>
              <a:endParaRPr lang="en-US" dirty="0">
                <a:solidFill>
                  <a:srgbClr val="00247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86688307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{EE922C1F-C250-BE48-A539-BBF5F088B020}tf10001060</Template>
  <TotalTime>531</TotalTime>
  <Words>248</Words>
  <Application>Microsoft Macintosh PowerPoint</Application>
  <PresentationFormat>Widescreen</PresentationFormat>
  <Paragraphs>66</Paragraphs>
  <Slides>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Trebuchet MS</vt:lpstr>
      <vt:lpstr>Wingdings 3</vt:lpstr>
      <vt:lpstr>Facet</vt:lpstr>
      <vt:lpstr>Expanding into Brazil</vt:lpstr>
      <vt:lpstr>Agenda</vt:lpstr>
      <vt:lpstr>A little bit about Brazil</vt:lpstr>
      <vt:lpstr>Conclusions</vt:lpstr>
      <vt:lpstr>Other aspects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Expanding to Brazil</dc:title>
  <dc:creator>Maria E. Martin F.</dc:creator>
  <cp:lastModifiedBy>Maria E. Martin F.</cp:lastModifiedBy>
  <cp:revision>29</cp:revision>
  <dcterms:created xsi:type="dcterms:W3CDTF">2020-12-07T13:49:05Z</dcterms:created>
  <dcterms:modified xsi:type="dcterms:W3CDTF">2020-12-17T11:21:35Z</dcterms:modified>
</cp:coreProperties>
</file>

<file path=docProps/thumbnail.jpeg>
</file>